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99" r:id="rId2"/>
    <p:sldId id="300" r:id="rId3"/>
    <p:sldId id="288" r:id="rId4"/>
    <p:sldId id="282" r:id="rId5"/>
    <p:sldId id="287" r:id="rId6"/>
    <p:sldId id="290" r:id="rId7"/>
    <p:sldId id="291" r:id="rId8"/>
    <p:sldId id="279" r:id="rId9"/>
    <p:sldId id="273" r:id="rId10"/>
    <p:sldId id="258" r:id="rId11"/>
    <p:sldId id="294" r:id="rId12"/>
    <p:sldId id="295" r:id="rId13"/>
    <p:sldId id="259" r:id="rId14"/>
    <p:sldId id="265" r:id="rId15"/>
    <p:sldId id="266" r:id="rId16"/>
    <p:sldId id="286" r:id="rId17"/>
    <p:sldId id="267" r:id="rId18"/>
    <p:sldId id="260" r:id="rId19"/>
    <p:sldId id="297" r:id="rId20"/>
    <p:sldId id="298" r:id="rId21"/>
    <p:sldId id="276" r:id="rId22"/>
    <p:sldId id="284" r:id="rId23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2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0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BABFD-188E-48BD-9363-AF4A20261C79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44BC1-C0B3-41A8-BABB-C1E0CB7E3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2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44BC1-C0B3-41A8-BABB-C1E0CB7E3B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26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FA93E77-4BB5-4B59-AC9C-C1BE936CB125}" type="datetimeFigureOut">
              <a:rPr lang="hr-BA" smtClean="0"/>
              <a:t>29. 5. 2024.</a:t>
            </a:fld>
            <a:endParaRPr lang="hr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r-B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7A35F34-AC11-41E8-B716-56BD11E52C44}" type="slidenum">
              <a:rPr lang="hr-BA" smtClean="0"/>
              <a:t>‹#›</a:t>
            </a:fld>
            <a:endParaRPr lang="hr-BA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s-Latn-BA" dirty="0" smtClean="0">
                <a:latin typeface="Arial Narrow" panose="020B0606020202030204" pitchFamily="34" charset="0"/>
              </a:rPr>
              <a:t>                                     </a:t>
            </a:r>
            <a:endParaRPr lang="bs-Latn-BA" dirty="0"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bs-Latn-BA" sz="4400" dirty="0" smtClean="0">
                <a:latin typeface="Arial Narrow" panose="020B0606020202030204" pitchFamily="34" charset="0"/>
              </a:rPr>
              <a:t>„Putevi, mreže i veze“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Federalno ministarstvo kulture i sporta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687" y="3501008"/>
            <a:ext cx="1952625" cy="1133475"/>
          </a:xfrm>
          <a:prstGeom prst="rect">
            <a:avLst/>
          </a:prstGeom>
        </p:spPr>
      </p:pic>
      <p:pic>
        <p:nvPicPr>
          <p:cNvPr id="8" name="Seid Memić - Vajta - Kulin ban - (Audio 1996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19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 advTm="4000">
        <p15:prstTrans prst="curtains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96752"/>
            <a:ext cx="7582519" cy="167582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779912" y="3645024"/>
            <a:ext cx="4474852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09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59088"/>
          </a:xfrm>
        </p:spPr>
        <p:txBody>
          <a:bodyPr/>
          <a:lstStyle/>
          <a:p>
            <a:r>
              <a:rPr lang="pl-PL" sz="4400" i="1" dirty="0"/>
              <a:t>Od Kulina bana i dobrijeh dana</a:t>
            </a:r>
            <a:r>
              <a:rPr lang="pl-PL" sz="4400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                                      (narodna izreka)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Putevi Kulin bana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11941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35280" cy="2052464"/>
          </a:xfrm>
        </p:spPr>
        <p:txBody>
          <a:bodyPr>
            <a:normAutofit fontScale="90000"/>
          </a:bodyPr>
          <a:lstStyle/>
          <a:p>
            <a:r>
              <a:rPr lang="bs-Latn-BA" dirty="0" smtClean="0"/>
              <a:t>Putujemo zajedno  kroz prošlost-  </a:t>
            </a:r>
            <a:br>
              <a:rPr lang="bs-Latn-BA" dirty="0" smtClean="0"/>
            </a:br>
            <a:r>
              <a:rPr lang="bs-Latn-BA" dirty="0" smtClean="0"/>
              <a:t>Ja kao Kulin ban, otkrivam ti ko sam i šta sam bio. Šta sam svojoj zemlji ostavio.</a:t>
            </a:r>
            <a:endParaRPr lang="bs-Latn-B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9432" y="2852936"/>
            <a:ext cx="3243064" cy="32430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708920"/>
            <a:ext cx="3919264" cy="387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83207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 smtClean="0"/>
              <a:t>Moje porijeklo i porodične veze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z="2000" dirty="0" smtClean="0">
                <a:latin typeface="Bahnschrift Light" panose="020B0502040204020203" pitchFamily="34" charset="0"/>
              </a:rPr>
              <a:t>Moje porijeklo se dugo istražuje.</a:t>
            </a:r>
            <a:r>
              <a:rPr lang="en-US" sz="2000" dirty="0" smtClean="0">
                <a:latin typeface="Bahnschrift Light" panose="020B0502040204020203" pitchFamily="34" charset="0"/>
              </a:rPr>
              <a:t> </a:t>
            </a:r>
            <a:r>
              <a:rPr lang="bs-Latn-BA" sz="2000" dirty="0" smtClean="0">
                <a:latin typeface="Bahnschrift Light" panose="020B0502040204020203" pitchFamily="34" charset="0"/>
              </a:rPr>
              <a:t>B</a:t>
            </a:r>
            <a:r>
              <a:rPr lang="en-US" sz="2000" dirty="0" err="1" smtClean="0">
                <a:latin typeface="Bahnschrift Light" panose="020B0502040204020203" pitchFamily="34" charset="0"/>
              </a:rPr>
              <a:t>io</a:t>
            </a:r>
            <a:r>
              <a:rPr lang="bs-Latn-BA" sz="2000" dirty="0" smtClean="0">
                <a:latin typeface="Bahnschrift Light" panose="020B0502040204020203" pitchFamily="34" charset="0"/>
              </a:rPr>
              <a:t> sam</a:t>
            </a:r>
            <a:r>
              <a:rPr lang="en-US" sz="2000" dirty="0" smtClean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blizak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srodnik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bana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Borića</a:t>
            </a:r>
            <a:r>
              <a:rPr lang="en-US" sz="2000" dirty="0">
                <a:latin typeface="Bahnschrift Light" panose="020B0502040204020203" pitchFamily="34" charset="0"/>
              </a:rPr>
              <a:t>. </a:t>
            </a:r>
            <a:r>
              <a:rPr lang="bs-Latn-BA" sz="2000" dirty="0" smtClean="0">
                <a:latin typeface="Bahnschrift Light" panose="020B0502040204020203" pitchFamily="34" charset="0"/>
              </a:rPr>
              <a:t>Moja </a:t>
            </a:r>
            <a:r>
              <a:rPr lang="en-US" sz="2000" dirty="0" err="1" smtClean="0">
                <a:latin typeface="Bahnschrift Light" panose="020B0502040204020203" pitchFamily="34" charset="0"/>
              </a:rPr>
              <a:t>sestra</a:t>
            </a:r>
            <a:r>
              <a:rPr lang="en-US" sz="2000" dirty="0" smtClean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bila</a:t>
            </a:r>
            <a:r>
              <a:rPr lang="en-US" sz="2000" dirty="0">
                <a:latin typeface="Bahnschrift Light" panose="020B0502040204020203" pitchFamily="34" charset="0"/>
              </a:rPr>
              <a:t> je </a:t>
            </a:r>
            <a:r>
              <a:rPr lang="en-US" sz="2000" dirty="0" err="1">
                <a:latin typeface="Bahnschrift Light" panose="020B0502040204020203" pitchFamily="34" charset="0"/>
              </a:rPr>
              <a:t>supruga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zahumskog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kneza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Miroslava</a:t>
            </a:r>
            <a:r>
              <a:rPr lang="en-US" sz="2000" dirty="0">
                <a:latin typeface="Bahnschrift Light" panose="020B0502040204020203" pitchFamily="34" charset="0"/>
              </a:rPr>
              <a:t>, </a:t>
            </a:r>
            <a:r>
              <a:rPr lang="en-US" sz="2000" dirty="0" err="1">
                <a:latin typeface="Bahnschrift Light" panose="020B0502040204020203" pitchFamily="34" charset="0"/>
              </a:rPr>
              <a:t>brata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raškog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velikog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župana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Stefana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Nemanje</a:t>
            </a:r>
            <a:r>
              <a:rPr lang="en-US" sz="2000" dirty="0">
                <a:latin typeface="Bahnschrift Light" panose="020B0502040204020203" pitchFamily="34" charset="0"/>
              </a:rPr>
              <a:t>. </a:t>
            </a:r>
            <a:r>
              <a:rPr lang="bs-Latn-BA" sz="2000" dirty="0" smtClean="0">
                <a:latin typeface="Bahnschrift Light" panose="020B0502040204020203" pitchFamily="34" charset="0"/>
              </a:rPr>
              <a:t>Moja</a:t>
            </a:r>
            <a:r>
              <a:rPr lang="en-US" sz="2000" dirty="0" smtClean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supruga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bila</a:t>
            </a:r>
            <a:r>
              <a:rPr lang="en-US" sz="2000" dirty="0">
                <a:latin typeface="Bahnschrift Light" panose="020B0502040204020203" pitchFamily="34" charset="0"/>
              </a:rPr>
              <a:t> je </a:t>
            </a:r>
            <a:r>
              <a:rPr lang="en-US" sz="2000" dirty="0" err="1">
                <a:latin typeface="Bahnschrift Light" panose="020B0502040204020203" pitchFamily="34" charset="0"/>
              </a:rPr>
              <a:t>banica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Vojslava</a:t>
            </a:r>
            <a:r>
              <a:rPr lang="en-US" sz="2000" dirty="0">
                <a:latin typeface="Bahnschrift Light" panose="020B0502040204020203" pitchFamily="34" charset="0"/>
              </a:rPr>
              <a:t>, a sin ban </a:t>
            </a:r>
            <a:r>
              <a:rPr lang="en-US" sz="2000" dirty="0" err="1">
                <a:latin typeface="Bahnschrift Light" panose="020B0502040204020203" pitchFamily="34" charset="0"/>
              </a:rPr>
              <a:t>Stjepan</a:t>
            </a:r>
            <a:r>
              <a:rPr lang="en-US" sz="2000" dirty="0">
                <a:latin typeface="Bahnschrift Light" panose="020B0502040204020203" pitchFamily="34" charset="0"/>
              </a:rPr>
              <a:t>. </a:t>
            </a:r>
            <a:r>
              <a:rPr lang="en-US" sz="2000" dirty="0" smtClean="0">
                <a:latin typeface="Bahnschrift Light" panose="020B0502040204020203" pitchFamily="34" charset="0"/>
              </a:rPr>
              <a:t>Na </a:t>
            </a:r>
            <a:r>
              <a:rPr lang="en-US" sz="2000" dirty="0" err="1">
                <a:latin typeface="Bahnschrift Light" panose="020B0502040204020203" pitchFamily="34" charset="0"/>
              </a:rPr>
              <a:t>vlast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bs-Latn-BA" sz="2000" dirty="0" smtClean="0">
                <a:latin typeface="Bahnschrift Light" panose="020B0502040204020203" pitchFamily="34" charset="0"/>
              </a:rPr>
              <a:t>sam</a:t>
            </a:r>
            <a:r>
              <a:rPr lang="en-US" sz="2000" dirty="0" smtClean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postavljen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 smtClean="0">
                <a:latin typeface="Bahnschrift Light" panose="020B0502040204020203" pitchFamily="34" charset="0"/>
              </a:rPr>
              <a:t>oko</a:t>
            </a:r>
            <a:r>
              <a:rPr lang="en-US" sz="2000" dirty="0" smtClean="0">
                <a:latin typeface="Bahnschrift Light" panose="020B0502040204020203" pitchFamily="34" charset="0"/>
              </a:rPr>
              <a:t> </a:t>
            </a:r>
            <a:r>
              <a:rPr lang="en-US" sz="2000" dirty="0">
                <a:latin typeface="Bahnschrift Light" panose="020B0502040204020203" pitchFamily="34" charset="0"/>
              </a:rPr>
              <a:t>1172. </a:t>
            </a:r>
            <a:r>
              <a:rPr lang="en-US" sz="2000" dirty="0" err="1">
                <a:latin typeface="Bahnschrift Light" panose="020B0502040204020203" pitchFamily="34" charset="0"/>
              </a:rPr>
              <a:t>godine</a:t>
            </a:r>
            <a:r>
              <a:rPr lang="en-US" sz="2000" dirty="0">
                <a:latin typeface="Bahnschrift Light" panose="020B0502040204020203" pitchFamily="34" charset="0"/>
              </a:rPr>
              <a:t> od </a:t>
            </a:r>
            <a:r>
              <a:rPr lang="en-US" sz="2000" dirty="0" err="1">
                <a:latin typeface="Bahnschrift Light" panose="020B0502040204020203" pitchFamily="34" charset="0"/>
              </a:rPr>
              <a:t>strane</a:t>
            </a:r>
            <a:r>
              <a:rPr lang="en-US" sz="2000" dirty="0">
                <a:latin typeface="Bahnschrift Light" panose="020B0502040204020203" pitchFamily="34" charset="0"/>
              </a:rPr>
              <a:t> </a:t>
            </a:r>
            <a:r>
              <a:rPr lang="en-US" sz="2000" dirty="0" err="1">
                <a:latin typeface="Bahnschrift Light" panose="020B0502040204020203" pitchFamily="34" charset="0"/>
              </a:rPr>
              <a:t>Bizanta</a:t>
            </a:r>
            <a:r>
              <a:rPr lang="en-US" sz="2000" dirty="0" smtClean="0">
                <a:latin typeface="Bahnschrift Light" panose="020B0502040204020203" pitchFamily="34" charset="0"/>
              </a:rPr>
              <a:t>.</a:t>
            </a:r>
            <a:endParaRPr lang="bs-Latn-BA" sz="2000" dirty="0" smtClean="0">
              <a:latin typeface="Bahnschrift Light" panose="020B0502040204020203" pitchFamily="34" charset="0"/>
            </a:endParaRPr>
          </a:p>
          <a:p>
            <a:endParaRPr lang="bs-Latn-BA" sz="2000" dirty="0" smtClean="0">
              <a:latin typeface="Bahnschrift Light" panose="020B0502040204020203" pitchFamily="34" charset="0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2924944"/>
            <a:ext cx="3561407" cy="364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37667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672" y="2708920"/>
            <a:ext cx="5238647" cy="39289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4778" y="348792"/>
            <a:ext cx="8272021" cy="2000088"/>
          </a:xfrm>
        </p:spPr>
        <p:txBody>
          <a:bodyPr>
            <a:normAutofit fontScale="90000"/>
          </a:bodyPr>
          <a:lstStyle/>
          <a:p>
            <a:r>
              <a:rPr lang="bs-Latn-BA" sz="3200" b="1" dirty="0" smtClean="0"/>
              <a:t>Poslovne mreže</a:t>
            </a:r>
            <a:br>
              <a:rPr lang="bs-Latn-BA" sz="3200" b="1" dirty="0" smtClean="0"/>
            </a:br>
            <a:r>
              <a:rPr lang="bs-Latn-BA" sz="3200" dirty="0" smtClean="0"/>
              <a:t>Bio sam dobar i pošten vladar. Imao sam doborsusjedske odnose sa susjednim državama.  A ovo su putevi i zemlja kojom sam rado hodio.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5488040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628800"/>
            <a:ext cx="2387750" cy="4572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</a:t>
            </a:r>
            <a:r>
              <a:rPr lang="bs-Latn-BA" sz="2400" dirty="0" smtClean="0">
                <a:effectLst/>
              </a:rPr>
              <a:t>mog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vremena sačuvan je prvi pismeni dokaz postojanja narodnog bosanskog jezika. Radi se o </a:t>
            </a:r>
            <a:r>
              <a:rPr lang="en-US" sz="2400" dirty="0" err="1" smtClean="0">
                <a:effectLst/>
              </a:rPr>
              <a:t>Povelji</a:t>
            </a:r>
            <a:r>
              <a:rPr lang="en-US" sz="2400" dirty="0" smtClean="0">
                <a:effectLst/>
              </a:rPr>
              <a:t>  </a:t>
            </a:r>
            <a:r>
              <a:rPr lang="en-US" sz="2400" dirty="0" err="1" smtClean="0">
                <a:effectLst/>
              </a:rPr>
              <a:t>napisanoj</a:t>
            </a:r>
            <a:r>
              <a:rPr lang="en-US" sz="2400" dirty="0" smtClean="0">
                <a:effectLst/>
              </a:rPr>
              <a:t> 29. </a:t>
            </a:r>
            <a:r>
              <a:rPr lang="en-US" sz="2400" dirty="0" err="1" smtClean="0">
                <a:effectLst/>
              </a:rPr>
              <a:t>augusta</a:t>
            </a:r>
            <a:r>
              <a:rPr lang="en-US" sz="2400" dirty="0" smtClean="0">
                <a:effectLst/>
              </a:rPr>
              <a:t> 1189.</a:t>
            </a:r>
            <a:r>
              <a:rPr lang="bs-Latn-BA" sz="2400" dirty="0" smtClean="0">
                <a:effectLst/>
              </a:rPr>
              <a:t> godine.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204864"/>
            <a:ext cx="3267739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7982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BA" dirty="0" smtClean="0"/>
              <a:t>Ovo je</a:t>
            </a:r>
            <a:r>
              <a:rPr lang="hr-BA" dirty="0"/>
              <a:t> </a:t>
            </a:r>
            <a:r>
              <a:rPr lang="hr-BA" dirty="0" smtClean="0"/>
              <a:t>naziv duge sarajevske ulice. Zove se po meni.</a:t>
            </a:r>
            <a:endParaRPr lang="hr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BA" sz="6000" dirty="0" smtClean="0">
                <a:latin typeface="Algerian" panose="04020705040A02060702" pitchFamily="82" charset="0"/>
              </a:rPr>
              <a:t>Obala Kulina bana</a:t>
            </a:r>
            <a:endParaRPr lang="hr-BA" sz="6000" dirty="0">
              <a:latin typeface="Algerian" panose="04020705040A02060702" pitchFamily="8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68960"/>
            <a:ext cx="4243443" cy="2384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700" y="2204864"/>
            <a:ext cx="3825837" cy="4229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43027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BA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/>
          <a:lstStyle/>
          <a:p>
            <a:r>
              <a:rPr lang="hr-BA" dirty="0" smtClean="0">
                <a:latin typeface="Arial Black" pitchFamily="34" charset="0"/>
              </a:rPr>
              <a:t>Povelja Kulina bana</a:t>
            </a:r>
            <a:endParaRPr lang="hr-BA" dirty="0">
              <a:latin typeface="Arial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34619"/>
            <a:ext cx="5125006" cy="28551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1556792"/>
            <a:ext cx="63491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3200" dirty="0" smtClean="0"/>
              <a:t>Znate li šta je to povelja?</a:t>
            </a:r>
          </a:p>
          <a:p>
            <a:r>
              <a:rPr lang="bs-Latn-BA" sz="3200" dirty="0" smtClean="0"/>
              <a:t>Povelja- </a:t>
            </a:r>
            <a:r>
              <a:rPr lang="bs-Latn-BA" sz="3200" dirty="0"/>
              <a:t>dokument kojim se dodjeljuje neko pravo,  ili čast. </a:t>
            </a:r>
          </a:p>
        </p:txBody>
      </p:sp>
    </p:spTree>
    <p:extLst>
      <p:ext uri="{BB962C8B-B14F-4D97-AF65-F5344CB8AC3E}">
        <p14:creationId xmlns:p14="http://schemas.microsoft.com/office/powerpoint/2010/main" val="321434670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1484784"/>
            <a:ext cx="3113772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BA" sz="2400" dirty="0" smtClean="0">
                <a:latin typeface="Arial Black" pitchFamily="34" charset="0"/>
              </a:rPr>
              <a:t>Napisao sam je 29. 8. 1189. godine na starobosanskom narodnom jeziku i bosanskim pismom bosančicom</a:t>
            </a:r>
            <a:r>
              <a:rPr lang="hr-BA" sz="2400" dirty="0" smtClean="0"/>
              <a:t>. </a:t>
            </a:r>
            <a:endParaRPr lang="hr-BA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95" y="1729611"/>
            <a:ext cx="4585692" cy="4509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639055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52400"/>
            <a:ext cx="8075240" cy="3276600"/>
          </a:xfrm>
        </p:spPr>
        <p:txBody>
          <a:bodyPr>
            <a:normAutofit/>
          </a:bodyPr>
          <a:lstStyle/>
          <a:p>
            <a:r>
              <a:rPr lang="bs-Latn-BA" sz="3600" dirty="0" smtClean="0"/>
              <a:t>Ja sam </a:t>
            </a:r>
            <a:r>
              <a:rPr lang="en-US" sz="3600" dirty="0" err="1" smtClean="0"/>
              <a:t>obeća</a:t>
            </a:r>
            <a:r>
              <a:rPr lang="bs-Latn-BA" sz="3600" dirty="0" smtClean="0"/>
              <a:t>o </a:t>
            </a:r>
            <a:r>
              <a:rPr lang="en-US" sz="3600" dirty="0" err="1" smtClean="0"/>
              <a:t>knezu</a:t>
            </a:r>
            <a:r>
              <a:rPr lang="en-US" sz="3600" dirty="0" smtClean="0"/>
              <a:t> </a:t>
            </a:r>
            <a:r>
              <a:rPr lang="en-US" sz="3600" dirty="0" err="1"/>
              <a:t>Krvašu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svim</a:t>
            </a:r>
            <a:r>
              <a:rPr lang="en-US" sz="3600" dirty="0"/>
              <a:t> </a:t>
            </a:r>
            <a:r>
              <a:rPr lang="en-US" sz="3600" dirty="0" err="1"/>
              <a:t>Dubrovčanima</a:t>
            </a:r>
            <a:r>
              <a:rPr lang="en-US" sz="3600" dirty="0"/>
              <a:t> </a:t>
            </a:r>
            <a:r>
              <a:rPr lang="en-US" sz="3600" dirty="0" err="1"/>
              <a:t>punu</a:t>
            </a:r>
            <a:r>
              <a:rPr lang="en-US" sz="3600" dirty="0"/>
              <a:t> </a:t>
            </a:r>
            <a:r>
              <a:rPr lang="en-US" sz="3600" dirty="0" err="1"/>
              <a:t>slobodu</a:t>
            </a:r>
            <a:r>
              <a:rPr lang="en-US" sz="3600" dirty="0"/>
              <a:t> </a:t>
            </a:r>
            <a:r>
              <a:rPr lang="en-US" sz="3600" dirty="0" err="1"/>
              <a:t>kretanja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trgovine</a:t>
            </a:r>
            <a:r>
              <a:rPr lang="en-US" sz="3600" dirty="0"/>
              <a:t> </a:t>
            </a:r>
            <a:r>
              <a:rPr lang="en-US" sz="3600" dirty="0" err="1"/>
              <a:t>širom</a:t>
            </a:r>
            <a:r>
              <a:rPr lang="en-US" sz="3600" dirty="0"/>
              <a:t> </a:t>
            </a:r>
            <a:r>
              <a:rPr lang="en-US" sz="3600" dirty="0" err="1"/>
              <a:t>svoje</a:t>
            </a:r>
            <a:r>
              <a:rPr lang="en-US" sz="3600" dirty="0"/>
              <a:t> </a:t>
            </a:r>
            <a:r>
              <a:rPr lang="en-US" sz="3600" dirty="0" err="1" smtClean="0"/>
              <a:t>zemlje</a:t>
            </a:r>
            <a:r>
              <a:rPr lang="bs-Latn-BA" sz="3600" dirty="0" smtClean="0"/>
              <a:t>.</a:t>
            </a:r>
            <a:r>
              <a:rPr lang="en-US" sz="3600" dirty="0" err="1" smtClean="0"/>
              <a:t>Povelju</a:t>
            </a:r>
            <a:r>
              <a:rPr lang="en-US" sz="3600" dirty="0" smtClean="0"/>
              <a:t> </a:t>
            </a:r>
            <a:r>
              <a:rPr lang="en-US" sz="3600" dirty="0"/>
              <a:t>je </a:t>
            </a:r>
            <a:r>
              <a:rPr lang="en-US" sz="3600" dirty="0" err="1"/>
              <a:t>napisao</a:t>
            </a:r>
            <a:r>
              <a:rPr lang="en-US" sz="3600" dirty="0"/>
              <a:t> </a:t>
            </a:r>
            <a:r>
              <a:rPr lang="bs-Latn-BA" sz="3600" dirty="0" smtClean="0"/>
              <a:t>moj</a:t>
            </a:r>
            <a:r>
              <a:rPr lang="en-US" sz="3600" dirty="0" smtClean="0"/>
              <a:t> </a:t>
            </a:r>
            <a:r>
              <a:rPr lang="en-US" sz="3600" dirty="0" err="1"/>
              <a:t>dijak</a:t>
            </a:r>
            <a:r>
              <a:rPr lang="en-US" sz="3600" dirty="0"/>
              <a:t> (</a:t>
            </a:r>
            <a:r>
              <a:rPr lang="en-US" sz="3600" dirty="0" err="1"/>
              <a:t>pisar</a:t>
            </a:r>
            <a:r>
              <a:rPr lang="en-US" sz="3600" dirty="0"/>
              <a:t>) </a:t>
            </a:r>
            <a:r>
              <a:rPr lang="en-US" sz="3600" dirty="0" err="1" smtClean="0"/>
              <a:t>Radoje</a:t>
            </a:r>
            <a:r>
              <a:rPr lang="bs-Latn-BA" sz="3600" dirty="0" smtClean="0"/>
              <a:t>.</a:t>
            </a:r>
            <a:br>
              <a:rPr lang="bs-Latn-BA" sz="3600" dirty="0" smtClean="0"/>
            </a:b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2852936"/>
            <a:ext cx="3450635" cy="3724979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1475656" y="3068960"/>
            <a:ext cx="2088232" cy="720080"/>
          </a:xfrm>
          <a:prstGeom prst="wedgeEllipseCallout">
            <a:avLst>
              <a:gd name="adj1" fmla="val 50041"/>
              <a:gd name="adj2" fmla="val 1903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Putujte i trgujte!</a:t>
            </a:r>
            <a:endParaRPr lang="en-US" dirty="0"/>
          </a:p>
        </p:txBody>
      </p:sp>
      <p:sp>
        <p:nvSpPr>
          <p:cNvPr id="7" name="Oval Callout 6"/>
          <p:cNvSpPr/>
          <p:nvPr/>
        </p:nvSpPr>
        <p:spPr>
          <a:xfrm>
            <a:off x="6516216" y="2636912"/>
            <a:ext cx="1728192" cy="1224136"/>
          </a:xfrm>
          <a:prstGeom prst="wedgeEllipseCallout">
            <a:avLst>
              <a:gd name="adj1" fmla="val -45877"/>
              <a:gd name="adj2" fmla="val 111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Hvala ti bane, moj dobri!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95734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700808"/>
            <a:ext cx="3217656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Sjećam se tog dana kao da je bilo jučer!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758" y="1700808"/>
            <a:ext cx="3677986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7045601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dirty="0" smtClean="0"/>
              <a:t>V</a:t>
            </a:r>
            <a:r>
              <a:rPr lang="vi-VN" dirty="0" smtClean="0"/>
              <a:t>rijednost</a:t>
            </a:r>
            <a:r>
              <a:rPr lang="bs-Latn-BA" dirty="0" smtClean="0"/>
              <a:t> moje povelje</a:t>
            </a:r>
            <a:r>
              <a:rPr lang="vi-VN" dirty="0" smtClean="0"/>
              <a:t> za bosansku srednjovjekovnu historiju je nemjerljiva. To je prvi poznati dokument izdan od strane jednog bosanskog vladara vladaru, tj. knezu, druge države. </a:t>
            </a:r>
            <a:endParaRPr lang="hr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Vrijednost povelje</a:t>
            </a:r>
            <a:endParaRPr lang="hr-B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064" y="4221088"/>
            <a:ext cx="3508647" cy="233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90" y="3645024"/>
            <a:ext cx="4608512" cy="30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49795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BA" dirty="0" smtClean="0"/>
          </a:p>
          <a:p>
            <a:endParaRPr lang="hr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>
                <a:latin typeface="Arial Black" pitchFamily="34" charset="0"/>
              </a:rPr>
              <a:t>Povelja</a:t>
            </a:r>
            <a:endParaRPr lang="hr-BA" dirty="0"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1350"/>
            <a:ext cx="3040732" cy="401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1268760"/>
            <a:ext cx="413399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651400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vi-VN" dirty="0" smtClean="0"/>
              <a:t>U ime Oca i S(i)na i s(ve)toga D(u)ha.</a:t>
            </a:r>
          </a:p>
          <a:p>
            <a:r>
              <a:rPr lang="vi-VN" dirty="0" smtClean="0"/>
              <a:t>Ja ban bos'nski Kulin prisezaju teb</a:t>
            </a:r>
            <a:r>
              <a:rPr lang="sr-Cyrl-RS" dirty="0" smtClean="0"/>
              <a:t>Ъ </a:t>
            </a:r>
            <a:r>
              <a:rPr lang="vi-VN" dirty="0" smtClean="0"/>
              <a:t>kneže Krvašu i vs</a:t>
            </a:r>
            <a:r>
              <a:rPr lang="sr-Cyrl-RS" dirty="0" smtClean="0"/>
              <a:t>Ъ</a:t>
            </a:r>
            <a:r>
              <a:rPr lang="vi-VN" dirty="0" smtClean="0"/>
              <a:t>m građam Dubrovčam pravi prijatelj biti vam od sel</a:t>
            </a:r>
            <a:r>
              <a:rPr lang="sr-Cyrl-RS" dirty="0" smtClean="0"/>
              <a:t>Ъ </a:t>
            </a:r>
            <a:r>
              <a:rPr lang="vi-VN" dirty="0" smtClean="0"/>
              <a:t>i do v</a:t>
            </a:r>
            <a:r>
              <a:rPr lang="sr-Cyrl-RS" dirty="0" smtClean="0"/>
              <a:t>Ъ</a:t>
            </a:r>
            <a:r>
              <a:rPr lang="vi-VN" dirty="0" smtClean="0"/>
              <a:t>ka i pravi goj dr'žati s'vami pravu v</a:t>
            </a:r>
            <a:r>
              <a:rPr lang="sr-Cyrl-RS" dirty="0" smtClean="0"/>
              <a:t>Ъ</a:t>
            </a:r>
            <a:r>
              <a:rPr lang="vi-VN" dirty="0" smtClean="0"/>
              <a:t>eu dokol</a:t>
            </a:r>
            <a:r>
              <a:rPr lang="sr-Cyrl-RS" dirty="0" smtClean="0"/>
              <a:t>Ъ </a:t>
            </a:r>
            <a:r>
              <a:rPr lang="vi-VN" dirty="0" smtClean="0"/>
              <a:t>s'm živ.</a:t>
            </a:r>
          </a:p>
          <a:p>
            <a:r>
              <a:rPr lang="vi-VN" dirty="0" smtClean="0"/>
              <a:t>Vsi Dubrovčane kire hode po mojemu vladanju trgujuće, gd</a:t>
            </a:r>
            <a:r>
              <a:rPr lang="sr-Cyrl-RS" dirty="0" smtClean="0"/>
              <a:t>Ъ </a:t>
            </a:r>
            <a:r>
              <a:rPr lang="vi-VN" dirty="0" smtClean="0"/>
              <a:t>si kto hoće kr</a:t>
            </a:r>
            <a:r>
              <a:rPr lang="sr-Cyrl-RS" dirty="0" smtClean="0"/>
              <a:t>Ъ</a:t>
            </a:r>
            <a:r>
              <a:rPr lang="vi-VN" dirty="0" smtClean="0"/>
              <a:t>vati god</a:t>
            </a:r>
            <a:r>
              <a:rPr lang="sr-Cyrl-RS" dirty="0" smtClean="0"/>
              <a:t>Ъ </a:t>
            </a:r>
            <a:r>
              <a:rPr lang="vi-VN" dirty="0" smtClean="0"/>
              <a:t>si kto mine pravov v</a:t>
            </a:r>
            <a:r>
              <a:rPr lang="sr-Cyrl-RS" dirty="0" smtClean="0"/>
              <a:t>Ъ</a:t>
            </a:r>
            <a:r>
              <a:rPr lang="vi-VN" dirty="0" smtClean="0"/>
              <a:t>rov i pravim sr(d)cem držati je bez vsakoje zledi razv</a:t>
            </a:r>
            <a:r>
              <a:rPr lang="sr-Cyrl-RS" dirty="0" smtClean="0"/>
              <a:t>Ъ </a:t>
            </a:r>
            <a:r>
              <a:rPr lang="vi-VN" dirty="0" smtClean="0"/>
              <a:t>što mi kto da svojov voljov poklon. I da im ne bude od moih čestnikov sile I do kol</a:t>
            </a:r>
            <a:r>
              <a:rPr lang="sr-Cyrl-RS" dirty="0" smtClean="0"/>
              <a:t>Ъ </a:t>
            </a:r>
            <a:r>
              <a:rPr lang="vi-VN" dirty="0" smtClean="0"/>
              <a:t>u mene budu dati im sv</a:t>
            </a:r>
            <a:r>
              <a:rPr lang="sr-Cyrl-RS" dirty="0" smtClean="0"/>
              <a:t>Ъ</a:t>
            </a:r>
            <a:r>
              <a:rPr lang="vi-VN" dirty="0" smtClean="0"/>
              <a:t>t i pomoć jajire i seb</a:t>
            </a:r>
            <a:r>
              <a:rPr lang="sr-Cyrl-RS" dirty="0" smtClean="0"/>
              <a:t>Ъ </a:t>
            </a:r>
            <a:r>
              <a:rPr lang="vi-VN" dirty="0" smtClean="0"/>
              <a:t>kolikore moge bez vsega zloga i primisla.</a:t>
            </a:r>
          </a:p>
          <a:p>
            <a:r>
              <a:rPr lang="vi-VN" dirty="0" smtClean="0"/>
              <a:t>Tako mi b(og) pomagaj i sie s(ve)t(o) evanđelje.</a:t>
            </a:r>
          </a:p>
          <a:p>
            <a:r>
              <a:rPr lang="vi-VN" dirty="0" smtClean="0"/>
              <a:t>Ja Radoje dijak ban pisah'siju knjigu poveljov banov od roždstva K(risto)va tisuća i sto i os'mdeset i devet I</a:t>
            </a:r>
            <a:r>
              <a:rPr lang="sr-Cyrl-RS" dirty="0" smtClean="0"/>
              <a:t>Ъ</a:t>
            </a:r>
            <a:r>
              <a:rPr lang="vi-VN" dirty="0" smtClean="0"/>
              <a:t>t, m</a:t>
            </a:r>
            <a:r>
              <a:rPr lang="sr-Cyrl-RS" dirty="0" smtClean="0"/>
              <a:t>Ъ</a:t>
            </a:r>
            <a:r>
              <a:rPr lang="vi-VN" dirty="0" smtClean="0"/>
              <a:t>seca avgusta u d'vedesete i deveti d'n', us</a:t>
            </a:r>
            <a:r>
              <a:rPr lang="sr-Cyrl-RS" dirty="0" smtClean="0"/>
              <a:t>Ъ</a:t>
            </a:r>
            <a:r>
              <a:rPr lang="vi-VN" dirty="0" smtClean="0"/>
              <a:t>čenje glave Ivana Kr'stitelja.</a:t>
            </a:r>
            <a:endParaRPr lang="hr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/>
              <a:t>Tekst </a:t>
            </a:r>
            <a:endParaRPr lang="hr-BA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2656"/>
            <a:ext cx="2596555" cy="149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608182"/>
      </p:ext>
    </p:extLst>
  </p:cSld>
  <p:clrMapOvr>
    <a:masterClrMapping/>
  </p:clrMapOvr>
  <p:transition spd="slow" advTm="45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728691" cy="57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40716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vi-VN" smtClean="0"/>
              <a:t>U </a:t>
            </a:r>
            <a:r>
              <a:rPr lang="vi-VN" dirty="0" smtClean="0"/>
              <a:t>ime Oca i Sina i Svetog duha. Ja, ban bosanski Kulin, obećavam Tebi kneže Krvašu i svim građanima Dubrovčanima pravim Vam prijateljem biti od sada i dovijeka. I pravicu držati sa Vama i pravo povjerenje, dokle budem živ.</a:t>
            </a:r>
          </a:p>
          <a:p>
            <a:r>
              <a:rPr lang="vi-VN" dirty="0" smtClean="0"/>
              <a:t>Svi Dubrovčani koji hode kuda ja vladam, trgujući, gdje god se žele kretati, gdje god koji hoće, s pravim povjerenjem i pravim srcem, bez ikakve zlobe, a šta mi ko da svojom voljom kao poklon. Neće im biti od mojih časnika sile, i dokle u mene budu, davat ću im pomoć kao i sebi, koliko se može, bez ikakve zle primisli.</a:t>
            </a:r>
          </a:p>
          <a:p>
            <a:r>
              <a:rPr lang="vi-VN" dirty="0" smtClean="0"/>
              <a:t>Neka mi Bog pomogne i svo Sveto Evanđelje.</a:t>
            </a:r>
          </a:p>
          <a:p>
            <a:r>
              <a:rPr lang="vi-VN" dirty="0" smtClean="0"/>
              <a:t>Ja Radoje banov pisar pisah ovu knjigu banove povelje od rođenja Kristova tisuću i sto i osamdeset i devet ljeta, mjeseca augusta i dvadeset i deveti dan, (na dan) odrubljenja glave Ivana Krstitelja.</a:t>
            </a:r>
            <a:endParaRPr lang="hr-B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dirty="0"/>
              <a:t>Prijevod povelje</a:t>
            </a:r>
          </a:p>
        </p:txBody>
      </p:sp>
    </p:spTree>
    <p:extLst>
      <p:ext uri="{BB962C8B-B14F-4D97-AF65-F5344CB8AC3E}">
        <p14:creationId xmlns:p14="http://schemas.microsoft.com/office/powerpoint/2010/main" val="1491974572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4495789" cy="2977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Učite o mojoj povelji i povijesti!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340" y="1988840"/>
            <a:ext cx="4028193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Oval Callout 11"/>
          <p:cNvSpPr/>
          <p:nvPr/>
        </p:nvSpPr>
        <p:spPr>
          <a:xfrm>
            <a:off x="3131840" y="1484784"/>
            <a:ext cx="3312368" cy="1944216"/>
          </a:xfrm>
          <a:prstGeom prst="wedgeEllipseCallout">
            <a:avLst>
              <a:gd name="adj1" fmla="val -45308"/>
              <a:gd name="adj2" fmla="val 639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Dragi bane, tvoja povelja će biti važan dokument i svjedočanstvo o Bosni!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32787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/>
              <a:t>I tako, bio sam ban barem na jedan dan!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57436"/>
            <a:ext cx="6524203" cy="5419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918475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27054"/>
            <a:ext cx="8229600" cy="41658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574654"/>
          </a:xfrm>
        </p:spPr>
        <p:txBody>
          <a:bodyPr>
            <a:normAutofit fontScale="90000"/>
          </a:bodyPr>
          <a:lstStyle/>
          <a:p>
            <a:r>
              <a:rPr lang="bs-Latn-BA" sz="3200" dirty="0" smtClean="0"/>
              <a:t>Glumio sam u prestavi koja je govorila o Kulin banu. Predstava je bila na znakovnom jeziku. Prijatelji iz škole su rekli da sam bio odličan  glumac.</a:t>
            </a:r>
            <a:endParaRPr lang="en-US" sz="3200" dirty="0"/>
          </a:p>
        </p:txBody>
      </p:sp>
      <p:sp>
        <p:nvSpPr>
          <p:cNvPr id="6" name="Oval Callout 5"/>
          <p:cNvSpPr/>
          <p:nvPr/>
        </p:nvSpPr>
        <p:spPr>
          <a:xfrm>
            <a:off x="1979712" y="2276872"/>
            <a:ext cx="1656184" cy="165618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Bravo Zenedine!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38885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BA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9512" y="4257197"/>
            <a:ext cx="3267739" cy="1828959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vi-VN" dirty="0"/>
              <a:t>Povelja Kulina bana očuvana je u tri primjerka; dva se nalaze u Dubrovačkom arhivu u Dubrovniku, a treći primjerak, ukraden u 19. stoljeću danas se nalazi u posjedu Ruske akademije znanosti i umjetnosti u Sankt-Peterburgu. Mnogi smatraju da je to original među poznatim primjercima. Bosna i Hercegovina je uputila zahtjev za njen povratak, no Rusija je odbila zahtjev smatrajući kako je je taj primjerak Povelje Kulina bana po svim pravnim uzusima njihovo vlasništvo</a:t>
            </a:r>
            <a:endParaRPr lang="hr-BA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BA" dirty="0" smtClean="0">
                <a:latin typeface="Arial Black" pitchFamily="34" charset="0"/>
              </a:rPr>
              <a:t>Kojim putem do Povelje?</a:t>
            </a:r>
            <a:endParaRPr lang="hr-BA" dirty="0">
              <a:latin typeface="Arial Black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hr-BA" dirty="0" smtClean="0"/>
              <a:t>Gdje povelja danas?</a:t>
            </a:r>
            <a:endParaRPr lang="hr-B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915" y="4090922"/>
            <a:ext cx="2194569" cy="2539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6" y="1383548"/>
            <a:ext cx="4480948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82573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Prezentaciju pripremili:</a:t>
            </a:r>
            <a:endParaRPr lang="bs-Latn-B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bs-Latn-BA" dirty="0" smtClean="0"/>
              <a:t>Učenici glumci: Zenedin Aščerić, Emina Škrijelj i Jeton Azemlahaj</a:t>
            </a:r>
          </a:p>
          <a:p>
            <a:r>
              <a:rPr lang="bs-Latn-BA" dirty="0" smtClean="0"/>
              <a:t>Montaža: učenik Jasmin Stanar</a:t>
            </a:r>
          </a:p>
          <a:p>
            <a:r>
              <a:rPr lang="bs-Latn-BA" dirty="0" smtClean="0"/>
              <a:t>Mentorica: profesorica Dženita Hrnjičić</a:t>
            </a:r>
          </a:p>
          <a:p>
            <a:r>
              <a:rPr lang="bs-Latn-BA" dirty="0" smtClean="0"/>
              <a:t>JU Centar za slušnu i govornu rehabilitaciju Sarajevo</a:t>
            </a:r>
            <a:endParaRPr lang="bs-Latn-B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771321"/>
            <a:ext cx="2736304" cy="331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016438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386</TotalTime>
  <Words>777</Words>
  <Application>Microsoft Office PowerPoint</Application>
  <PresentationFormat>Prikaz na zaslonu (4:3)</PresentationFormat>
  <Paragraphs>49</Paragraphs>
  <Slides>22</Slides>
  <Notes>1</Notes>
  <HiddenSlides>0</HiddenSlides>
  <MMClips>1</MMClips>
  <ScaleCrop>false</ScaleCrop>
  <HeadingPairs>
    <vt:vector size="6" baseType="variant">
      <vt:variant>
        <vt:lpstr>Korišteni fontovi</vt:lpstr>
      </vt:variant>
      <vt:variant>
        <vt:i4>9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32" baseType="lpstr">
      <vt:lpstr>Algerian</vt:lpstr>
      <vt:lpstr>Arial Black</vt:lpstr>
      <vt:lpstr>Arial Narrow</vt:lpstr>
      <vt:lpstr>Arial Unicode MS</vt:lpstr>
      <vt:lpstr>Bahnschrift Light</vt:lpstr>
      <vt:lpstr>Calibri</vt:lpstr>
      <vt:lpstr>Constantia</vt:lpstr>
      <vt:lpstr>Times New Roman</vt:lpstr>
      <vt:lpstr>Wingdings 2</vt:lpstr>
      <vt:lpstr>Paper</vt:lpstr>
      <vt:lpstr>Federalno ministarstvo kulture i sporta</vt:lpstr>
      <vt:lpstr>PowerPoint prezentacija</vt:lpstr>
      <vt:lpstr>Putevi Kulin bana</vt:lpstr>
      <vt:lpstr>Putujemo zajedno  kroz prošlost-   Ja kao Kulin ban, otkrivam ti ko sam i šta sam bio. Šta sam svojoj zemlji ostavio.</vt:lpstr>
      <vt:lpstr>Moje porijeklo i porodične veze</vt:lpstr>
      <vt:lpstr>Poslovne mreže Bio sam dobar i pošten vladar. Imao sam doborsusjedske odnose sa susjednim državama.  A ovo su putevi i zemlja kojom sam rado hodio.</vt:lpstr>
      <vt:lpstr>Iz mog vremena sačuvan je prvi pismeni dokaz postojanja narodnog bosanskog jezika. Radi se o Povelji  napisanoj 29. augusta 1189. godine.</vt:lpstr>
      <vt:lpstr>Obala Kulina bana</vt:lpstr>
      <vt:lpstr>Povelja Kulina bana</vt:lpstr>
      <vt:lpstr>Napisao sam je 29. 8. 1189. godine na starobosanskom narodnom jeziku i bosanskim pismom bosančicom. </vt:lpstr>
      <vt:lpstr>Ja sam obećao knezu Krvašu i svim Dubrovčanima punu slobodu kretanja i trgovine širom svoje zemlje.Povelju je napisao moj dijak (pisar) Radoje. </vt:lpstr>
      <vt:lpstr>Sjećam se tog dana kao da je bilo jučer!</vt:lpstr>
      <vt:lpstr>Vrijednost povelje</vt:lpstr>
      <vt:lpstr>Povelja</vt:lpstr>
      <vt:lpstr>Tekst </vt:lpstr>
      <vt:lpstr>PowerPoint prezentacija</vt:lpstr>
      <vt:lpstr>Prijevod povelje</vt:lpstr>
      <vt:lpstr>Učite o mojoj povelji i povijesti!</vt:lpstr>
      <vt:lpstr>I tako, bio sam ban barem na jedan dan!</vt:lpstr>
      <vt:lpstr>Glumio sam u prestavi koja je govorila o Kulin banu. Predstava je bila na znakovnom jeziku. Prijatelji iz škole su rekli da sam bio odličan  glumac.</vt:lpstr>
      <vt:lpstr>Kojim putem do Povelje?</vt:lpstr>
      <vt:lpstr>Prezentaciju pripremili: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Povelja Kulina bana</dc:title>
  <dc:creator>H. Dzenita</dc:creator>
  <cp:lastModifiedBy>AZRA LH</cp:lastModifiedBy>
  <cp:revision>35</cp:revision>
  <dcterms:created xsi:type="dcterms:W3CDTF">2019-09-19T09:35:16Z</dcterms:created>
  <dcterms:modified xsi:type="dcterms:W3CDTF">2024-05-29T07:51:21Z</dcterms:modified>
</cp:coreProperties>
</file>